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uli" charset="1" panose="00000500000000000000"/>
      <p:regular r:id="rId13"/>
    </p:embeddedFont>
    <p:embeddedFont>
      <p:font typeface="TAN Mon Cheri" charset="1" panose="00000000000000000000"/>
      <p:regular r:id="rId14"/>
    </p:embeddedFont>
    <p:embeddedFont>
      <p:font typeface="Capriola" charset="1" panose="0201060303050206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https://www.kaggle.com/code/sarakhataam/hotel-prediction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58536" y="0"/>
            <a:ext cx="9329464" cy="10287000"/>
            <a:chOff x="0" y="0"/>
            <a:chExt cx="144537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537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45378">
                  <a:moveTo>
                    <a:pt x="0" y="0"/>
                  </a:moveTo>
                  <a:lnTo>
                    <a:pt x="1445378" y="0"/>
                  </a:lnTo>
                  <a:lnTo>
                    <a:pt x="144537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32749" t="0" r="-3274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328130" cy="10287000"/>
            <a:chOff x="0" y="0"/>
            <a:chExt cx="2456792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567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56792">
                  <a:moveTo>
                    <a:pt x="0" y="0"/>
                  </a:moveTo>
                  <a:lnTo>
                    <a:pt x="2456792" y="0"/>
                  </a:lnTo>
                  <a:lnTo>
                    <a:pt x="24567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538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456792" cy="281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374487" y="5311378"/>
            <a:ext cx="12654879" cy="100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sz="2097" spc="106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PREPROCESSING ON THE DATASET</a:t>
            </a:r>
          </a:p>
          <a:p>
            <a:pPr algn="ctr">
              <a:lnSpc>
                <a:spcPts val="425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694833"/>
            <a:ext cx="17403852" cy="244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6"/>
              </a:lnSpc>
            </a:pPr>
            <a:r>
              <a:rPr lang="en-US" sz="9436" spc="603">
                <a:solidFill>
                  <a:srgbClr val="FFFFFF"/>
                </a:solidFill>
                <a:latin typeface="TAN Mon Cheri"/>
                <a:ea typeface="TAN Mon Cheri"/>
                <a:cs typeface="TAN Mon Cheri"/>
                <a:sym typeface="TAN Mon Cheri"/>
              </a:rPr>
              <a:t>HOTEL BOOKING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98750" y="8912771"/>
            <a:ext cx="3760550" cy="73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1"/>
              </a:lnSpc>
            </a:pPr>
            <a:r>
              <a:rPr lang="en-US" sz="1593" spc="34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SARA KHATAAM</a:t>
            </a:r>
          </a:p>
          <a:p>
            <a:pPr algn="r">
              <a:lnSpc>
                <a:spcPts val="309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8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5382" y="1074893"/>
            <a:ext cx="8347490" cy="232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011" spc="384">
                <a:solidFill>
                  <a:srgbClr val="FFFFFF"/>
                </a:solidFill>
                <a:latin typeface="TAN Mon Cheri"/>
                <a:ea typeface="TAN Mon Cheri"/>
                <a:cs typeface="TAN Mon Cheri"/>
                <a:sym typeface="TAN Mon Cheri"/>
              </a:rPr>
              <a:t>DATASET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22674" y="4505697"/>
            <a:ext cx="10056504" cy="250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9506" indent="-309753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Total Records: 36,285</a:t>
            </a:r>
          </a:p>
          <a:p>
            <a:pPr algn="l" marL="619506" indent="-309753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Columns: 17</a:t>
            </a:r>
          </a:p>
          <a:p>
            <a:pPr algn="l" marL="619506" indent="-309753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Objective: Predict booking status (Canceled or Not Canceled)</a:t>
            </a:r>
          </a:p>
          <a:p>
            <a:pPr algn="l">
              <a:lnSpc>
                <a:spcPts val="4017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762090" y="0"/>
            <a:ext cx="3216471" cy="10287000"/>
            <a:chOff x="0" y="0"/>
            <a:chExt cx="498316" cy="1593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8316" cy="1593725"/>
            </a:xfrm>
            <a:custGeom>
              <a:avLst/>
              <a:gdLst/>
              <a:ahLst/>
              <a:cxnLst/>
              <a:rect r="r" b="b" t="t" l="l"/>
              <a:pathLst>
                <a:path h="1593725" w="498316">
                  <a:moveTo>
                    <a:pt x="0" y="0"/>
                  </a:moveTo>
                  <a:lnTo>
                    <a:pt x="498316" y="0"/>
                  </a:lnTo>
                  <a:lnTo>
                    <a:pt x="49831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90016" t="0" r="-19001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70792" y="0"/>
            <a:ext cx="1017208" cy="10287000"/>
            <a:chOff x="0" y="0"/>
            <a:chExt cx="267907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90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7907">
                  <a:moveTo>
                    <a:pt x="0" y="0"/>
                  </a:moveTo>
                  <a:lnTo>
                    <a:pt x="267907" y="0"/>
                  </a:lnTo>
                  <a:lnTo>
                    <a:pt x="2679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267907" cy="281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1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8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17208" cy="10287000"/>
            <a:chOff x="0" y="0"/>
            <a:chExt cx="26790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90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7907">
                  <a:moveTo>
                    <a:pt x="0" y="0"/>
                  </a:moveTo>
                  <a:lnTo>
                    <a:pt x="267907" y="0"/>
                  </a:lnTo>
                  <a:lnTo>
                    <a:pt x="2679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267907" cy="281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0"/>
            <a:ext cx="6101254" cy="10287000"/>
            <a:chOff x="0" y="0"/>
            <a:chExt cx="945244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244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5244">
                  <a:moveTo>
                    <a:pt x="0" y="0"/>
                  </a:moveTo>
                  <a:lnTo>
                    <a:pt x="945244" y="0"/>
                  </a:lnTo>
                  <a:lnTo>
                    <a:pt x="94524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255" t="0" r="-14480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021556" y="673973"/>
            <a:ext cx="11266444" cy="156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3"/>
              </a:lnSpc>
            </a:pPr>
            <a:r>
              <a:rPr lang="en-US" sz="4046" spc="258">
                <a:solidFill>
                  <a:srgbClr val="FFFFFF"/>
                </a:solidFill>
                <a:latin typeface="TAN Mon Cheri"/>
                <a:ea typeface="TAN Mon Cheri"/>
                <a:cs typeface="TAN Mon Cheri"/>
                <a:sym typeface="TAN Mon Cheri"/>
              </a:rPr>
              <a:t>UNDERSTANDING THE DATA COLUMNS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40816" y="2668831"/>
            <a:ext cx="9427925" cy="705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0784" indent="-290392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Number of Adults &amp; Children: Represents the guests in a booking.</a:t>
            </a:r>
          </a:p>
          <a:p>
            <a:pPr algn="just" marL="580784" indent="-290392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Special Requests: Number of additional guest requests.</a:t>
            </a:r>
          </a:p>
          <a:p>
            <a:pPr algn="just" marL="580784" indent="-290392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Number of Weekend &amp; Week Nights: Length of stay.</a:t>
            </a:r>
          </a:p>
          <a:p>
            <a:pPr algn="just" marL="580784" indent="-290392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Type of Meal: Meal plan chosen by the guest.</a:t>
            </a:r>
          </a:p>
          <a:p>
            <a:pPr algn="just" marL="580784" indent="-290392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Car Parking Space: Indicates if parking was requested.</a:t>
            </a:r>
          </a:p>
          <a:p>
            <a:pPr algn="just" marL="580784" indent="-290392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Room Type: Category of room booked.</a:t>
            </a:r>
          </a:p>
          <a:p>
            <a:pPr algn="just" marL="580784" indent="-290392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Lead Time: Days between reservation and check-in.</a:t>
            </a:r>
          </a:p>
          <a:p>
            <a:pPr algn="just" marL="580784" indent="-290392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Market Segment Type: Source of booking (e.g., online, offline).</a:t>
            </a:r>
          </a:p>
          <a:p>
            <a:pPr algn="just" marL="580784" indent="-290392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Date of Reservation: When the booking was made.</a:t>
            </a:r>
          </a:p>
          <a:p>
            <a:pPr algn="just" marL="580784" indent="-290392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P-C &amp; P-not-C: Indicators for potential cancellation.</a:t>
            </a:r>
          </a:p>
          <a:p>
            <a:pPr algn="just" marL="580784" indent="-290392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Booking Status: Target variable (Canceled/Not Canceled).</a:t>
            </a:r>
          </a:p>
          <a:p>
            <a:pPr algn="just">
              <a:lnSpc>
                <a:spcPts val="376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8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748368" cy="10287000"/>
            <a:chOff x="0" y="0"/>
            <a:chExt cx="204072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07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40723">
                  <a:moveTo>
                    <a:pt x="0" y="0"/>
                  </a:moveTo>
                  <a:lnTo>
                    <a:pt x="2040723" y="0"/>
                  </a:lnTo>
                  <a:lnTo>
                    <a:pt x="20407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2040722" cy="281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42258" y="1363209"/>
            <a:ext cx="10517042" cy="7895091"/>
          </a:xfrm>
          <a:custGeom>
            <a:avLst/>
            <a:gdLst/>
            <a:ahLst/>
            <a:cxnLst/>
            <a:rect r="r" b="b" t="t" l="l"/>
            <a:pathLst>
              <a:path h="7895091" w="10517042">
                <a:moveTo>
                  <a:pt x="0" y="0"/>
                </a:moveTo>
                <a:lnTo>
                  <a:pt x="10517042" y="0"/>
                </a:lnTo>
                <a:lnTo>
                  <a:pt x="10517042" y="7895091"/>
                </a:lnTo>
                <a:lnTo>
                  <a:pt x="0" y="7895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0" t="0" r="-98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3899" y="3240102"/>
            <a:ext cx="6168359" cy="332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33"/>
              </a:lnSpc>
            </a:pPr>
            <a:r>
              <a:rPr lang="en-US" sz="8565" spc="548">
                <a:solidFill>
                  <a:srgbClr val="253837"/>
                </a:solidFill>
                <a:latin typeface="TAN Mon Cheri"/>
                <a:ea typeface="TAN Mon Cheri"/>
                <a:cs typeface="TAN Mon Cheri"/>
                <a:sym typeface="TAN Mon Cheri"/>
              </a:rPr>
              <a:t>CORRE-LATION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8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05395" y="0"/>
            <a:ext cx="6101254" cy="10287000"/>
            <a:chOff x="0" y="0"/>
            <a:chExt cx="945244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5244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5244">
                  <a:moveTo>
                    <a:pt x="0" y="0"/>
                  </a:moveTo>
                  <a:lnTo>
                    <a:pt x="945244" y="0"/>
                  </a:lnTo>
                  <a:lnTo>
                    <a:pt x="94524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372" t="0" r="-237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70792" y="0"/>
            <a:ext cx="1017208" cy="10287000"/>
            <a:chOff x="0" y="0"/>
            <a:chExt cx="267907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0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7907">
                  <a:moveTo>
                    <a:pt x="0" y="0"/>
                  </a:moveTo>
                  <a:lnTo>
                    <a:pt x="267907" y="0"/>
                  </a:lnTo>
                  <a:lnTo>
                    <a:pt x="2679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67907" cy="281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4841" y="390942"/>
            <a:ext cx="9500554" cy="293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5"/>
              </a:lnSpc>
            </a:pPr>
            <a:r>
              <a:rPr lang="en-US" sz="4971" spc="318">
                <a:solidFill>
                  <a:srgbClr val="FFFFFF"/>
                </a:solidFill>
                <a:latin typeface="TAN Mon Cheri"/>
                <a:ea typeface="TAN Mon Cheri"/>
                <a:cs typeface="TAN Mon Cheri"/>
                <a:sym typeface="TAN Mon Cheri"/>
              </a:rPr>
              <a:t>DATA PREPROCESSING &amp; TOOLBOX USED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3260" y="4016235"/>
            <a:ext cx="9183716" cy="549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8"/>
              </a:lnSpc>
            </a:pPr>
            <a:r>
              <a:rPr lang="en-US" sz="262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Handling Missing Data: No missing values detected</a:t>
            </a:r>
          </a:p>
          <a:p>
            <a:pPr algn="just">
              <a:lnSpc>
                <a:spcPts val="3668"/>
              </a:lnSpc>
            </a:pPr>
            <a:r>
              <a:rPr lang="en-US" sz="262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✅ Casting Features:</a:t>
            </a:r>
          </a:p>
          <a:p>
            <a:pPr algn="just" marL="565740" indent="-282870" lvl="1">
              <a:lnSpc>
                <a:spcPts val="3668"/>
              </a:lnSpc>
              <a:buFont typeface="Arial"/>
              <a:buChar char="•"/>
            </a:pPr>
            <a:r>
              <a:rPr lang="en-US" sz="262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dropped Booking ID and date of reservation</a:t>
            </a:r>
          </a:p>
          <a:p>
            <a:pPr algn="just">
              <a:lnSpc>
                <a:spcPts val="3668"/>
              </a:lnSpc>
            </a:pPr>
            <a:r>
              <a:rPr lang="en-US" sz="262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✅ Outlier Treatment:</a:t>
            </a:r>
          </a:p>
          <a:p>
            <a:pPr algn="just" marL="565740" indent="-282870" lvl="1">
              <a:lnSpc>
                <a:spcPts val="3668"/>
              </a:lnSpc>
              <a:buFont typeface="Arial"/>
              <a:buChar char="•"/>
            </a:pPr>
            <a:r>
              <a:rPr lang="en-US" sz="262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Used IQR method to remove extreme values in Lead Time &amp; Average Price</a:t>
            </a:r>
          </a:p>
          <a:p>
            <a:pPr algn="just">
              <a:lnSpc>
                <a:spcPts val="3668"/>
              </a:lnSpc>
            </a:pPr>
            <a:r>
              <a:rPr lang="en-US" sz="262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✅ Encoding Categorical Variables:</a:t>
            </a:r>
          </a:p>
          <a:p>
            <a:pPr algn="just" marL="565740" indent="-282870" lvl="1">
              <a:lnSpc>
                <a:spcPts val="3668"/>
              </a:lnSpc>
              <a:buFont typeface="Arial"/>
              <a:buChar char="•"/>
            </a:pPr>
            <a:r>
              <a:rPr lang="en-US" sz="262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Converted Room Type, Market Segment Type, Type of Meal and booking status into numerical values</a:t>
            </a:r>
          </a:p>
          <a:p>
            <a:pPr algn="just">
              <a:lnSpc>
                <a:spcPts val="3668"/>
              </a:lnSpc>
            </a:pPr>
            <a:r>
              <a:rPr lang="en-US" sz="262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✅ Handling Imbalanced Data:</a:t>
            </a:r>
          </a:p>
          <a:p>
            <a:pPr algn="just" marL="565740" indent="-282870" lvl="1">
              <a:lnSpc>
                <a:spcPts val="3668"/>
              </a:lnSpc>
              <a:buFont typeface="Arial"/>
              <a:buChar char="•"/>
            </a:pPr>
            <a:r>
              <a:rPr lang="en-US" sz="262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Applied SMOTE oversampling to balance classes</a:t>
            </a:r>
          </a:p>
          <a:p>
            <a:pPr algn="just">
              <a:lnSpc>
                <a:spcPts val="366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8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05395" y="0"/>
            <a:ext cx="8582605" cy="10287000"/>
            <a:chOff x="0" y="0"/>
            <a:chExt cx="132967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9670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29670">
                  <a:moveTo>
                    <a:pt x="0" y="0"/>
                  </a:moveTo>
                  <a:lnTo>
                    <a:pt x="1329670" y="0"/>
                  </a:lnTo>
                  <a:lnTo>
                    <a:pt x="132967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39950" t="0" r="-399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36337" y="2454756"/>
            <a:ext cx="7694349" cy="4847440"/>
          </a:xfrm>
          <a:custGeom>
            <a:avLst/>
            <a:gdLst/>
            <a:ahLst/>
            <a:cxnLst/>
            <a:rect r="r" b="b" t="t" l="l"/>
            <a:pathLst>
              <a:path h="4847440" w="7694349">
                <a:moveTo>
                  <a:pt x="0" y="0"/>
                </a:moveTo>
                <a:lnTo>
                  <a:pt x="7694349" y="0"/>
                </a:lnTo>
                <a:lnTo>
                  <a:pt x="7694349" y="4847440"/>
                </a:lnTo>
                <a:lnTo>
                  <a:pt x="0" y="4847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6337" y="8096141"/>
            <a:ext cx="5947356" cy="1843940"/>
          </a:xfrm>
          <a:custGeom>
            <a:avLst/>
            <a:gdLst/>
            <a:ahLst/>
            <a:cxnLst/>
            <a:rect r="r" b="b" t="t" l="l"/>
            <a:pathLst>
              <a:path h="1843940" w="5947356">
                <a:moveTo>
                  <a:pt x="0" y="0"/>
                </a:moveTo>
                <a:lnTo>
                  <a:pt x="5947356" y="0"/>
                </a:lnTo>
                <a:lnTo>
                  <a:pt x="5947356" y="1843941"/>
                </a:lnTo>
                <a:lnTo>
                  <a:pt x="0" y="184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4579" y="809625"/>
            <a:ext cx="7766107" cy="115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6"/>
              </a:lnSpc>
            </a:pPr>
            <a:r>
              <a:rPr lang="en-US" sz="6130" spc="392">
                <a:solidFill>
                  <a:srgbClr val="FFFFFF"/>
                </a:solidFill>
                <a:latin typeface="TAN Mon Cheri"/>
                <a:ea typeface="TAN Mon Cheri"/>
                <a:cs typeface="TAN Mon Cheri"/>
                <a:sym typeface="TAN Mon Cheri"/>
              </a:rPr>
              <a:t>IMBALANCING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644892" y="7412731"/>
            <a:ext cx="6990696" cy="40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  <a:spcBef>
                <a:spcPct val="0"/>
              </a:spcBef>
            </a:pPr>
            <a:r>
              <a:rPr lang="en-US" sz="1873" spc="1498">
                <a:solidFill>
                  <a:srgbClr val="FFFFFF"/>
                </a:solidFill>
                <a:latin typeface="Capriola"/>
                <a:ea typeface="Capriola"/>
                <a:cs typeface="Capriola"/>
                <a:sym typeface="Capriola"/>
              </a:rPr>
              <a:t>AFTER HANDLING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8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172045"/>
            <a:chOff x="0" y="0"/>
            <a:chExt cx="4816593" cy="1098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98810"/>
            </a:xfrm>
            <a:custGeom>
              <a:avLst/>
              <a:gdLst/>
              <a:ahLst/>
              <a:cxnLst/>
              <a:rect r="r" b="b" t="t" l="l"/>
              <a:pathLst>
                <a:path h="10988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98810"/>
                  </a:lnTo>
                  <a:lnTo>
                    <a:pt x="0" y="10988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4816593" cy="1203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0"/>
            <a:ext cx="16230600" cy="4172045"/>
            <a:chOff x="0" y="0"/>
            <a:chExt cx="2514545" cy="646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14545" cy="646359"/>
            </a:xfrm>
            <a:custGeom>
              <a:avLst/>
              <a:gdLst/>
              <a:ahLst/>
              <a:cxnLst/>
              <a:rect r="r" b="b" t="t" l="l"/>
              <a:pathLst>
                <a:path h="646359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646359"/>
                  </a:lnTo>
                  <a:lnTo>
                    <a:pt x="0" y="646359"/>
                  </a:lnTo>
                  <a:close/>
                </a:path>
              </a:pathLst>
            </a:custGeom>
            <a:blipFill>
              <a:blip r:embed="rId2"/>
              <a:stretch>
                <a:fillRect l="0" t="-79596" r="0" b="-7959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5208212"/>
            <a:ext cx="16230600" cy="115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6"/>
              </a:lnSpc>
            </a:pPr>
            <a:r>
              <a:rPr lang="en-US" sz="6130" spc="392">
                <a:solidFill>
                  <a:srgbClr val="FFFFFF"/>
                </a:solidFill>
                <a:latin typeface="TAN Mon Cheri"/>
                <a:ea typeface="TAN Mon Cheri"/>
                <a:cs typeface="TAN Mon Cheri"/>
                <a:sym typeface="TAN Mon Cheri"/>
              </a:rPr>
              <a:t>SUMMARY &amp; NEXT STEPS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17318" y="6533502"/>
            <a:ext cx="12853365" cy="272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226" indent="-280613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Understanding customer booking behaviors can help reduce cancellations.</a:t>
            </a:r>
          </a:p>
          <a:p>
            <a:pPr algn="l" marL="561226" indent="-280613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Next Goal: Train &amp; evaluate models for accurate cancellation predictions.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Link notebook</a:t>
            </a:r>
          </a:p>
          <a:p>
            <a:pPr algn="l">
              <a:lnSpc>
                <a:spcPts val="3639"/>
              </a:lnSpc>
            </a:pPr>
            <a:r>
              <a:rPr lang="en-US" sz="2599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3" tooltip="https://www.kaggle.com/code/sarakhataam/hotel-prediction"/>
              </a:rPr>
              <a:t>https://www.kaggle.com/code/sarakhataam/hotel-prediction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487799" y="8957879"/>
            <a:ext cx="4082884" cy="93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1"/>
              </a:lnSpc>
            </a:pPr>
            <a:r>
              <a:rPr lang="en-US" sz="2000" spc="42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THANK YOU</a:t>
            </a:r>
          </a:p>
          <a:p>
            <a:pPr algn="ctr">
              <a:lnSpc>
                <a:spcPts val="3881"/>
              </a:lnSpc>
            </a:pPr>
            <a:r>
              <a:rPr lang="en-US" sz="2000" spc="42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BY SARA KHATAAM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DAGebjim9ss</dc:identifier>
  <dcterms:modified xsi:type="dcterms:W3CDTF">2011-08-01T06:04:30Z</dcterms:modified>
  <cp:revision>1</cp:revision>
  <dc:title>Dark Green and White Simple Hotel and Resort Presentation</dc:title>
</cp:coreProperties>
</file>